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Quattrocento" panose="020205020300000004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76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F3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526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 and SQL Commands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19613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Mastering Data Management and Querying for Modern Systems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947" y="416362"/>
            <a:ext cx="3563422" cy="44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a Database?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29947" y="1164550"/>
            <a:ext cx="135705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database is an </a:t>
            </a:r>
            <a:r>
              <a:rPr lang="en-US" sz="12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organized collection of data</a:t>
            </a: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that can be easily accessed, managed, and updated. Think of it as a digital filing cabinet, structured to store information efficiently and reliably.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29947" y="1728430"/>
            <a:ext cx="195024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Example: Students Table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29947" y="2102406"/>
            <a:ext cx="660058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is typically stored in tables, with rows representing individual records and columns representing specific attributes.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29947" y="2757249"/>
            <a:ext cx="6600587" cy="2211348"/>
          </a:xfrm>
          <a:prstGeom prst="roundRect">
            <a:avLst>
              <a:gd name="adj" fmla="val 10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37567" y="2764869"/>
            <a:ext cx="6585347" cy="439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89134" y="2863334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2339221" y="2863334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3985498" y="2863334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631775" y="2863334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Grade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37567" y="3204091"/>
            <a:ext cx="6585347" cy="439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89134" y="3302556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2339221" y="3302556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John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3985498" y="3302556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20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631775" y="3302556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537567" y="3643313"/>
            <a:ext cx="6585347" cy="439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89134" y="3741777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2339221" y="3741777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Priya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3985498" y="3741777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19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5631775" y="3741777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537567" y="4082534"/>
            <a:ext cx="6585347" cy="439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89134" y="4180999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2339221" y="4180999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Ahmed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3985498" y="4180999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21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5631775" y="4180999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537567" y="4521756"/>
            <a:ext cx="6585347" cy="439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89134" y="4620220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2339221" y="4620220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Neha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3985498" y="4620220"/>
            <a:ext cx="133600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5631775" y="4620220"/>
            <a:ext cx="133981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</a:t>
            </a:r>
            <a:endParaRPr lang="en-US" sz="1150" dirty="0"/>
          </a:p>
        </p:txBody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78" y="1562218"/>
            <a:ext cx="6600587" cy="6600587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7507486" y="8518208"/>
            <a:ext cx="660058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Databases are the backbone of almost every application, from social media to online banking, ensuring data integrity and quick retrieval.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500" y="472083"/>
            <a:ext cx="6327733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DDL: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Definition Language (DDL) </a:t>
            </a:r>
            <a:endParaRPr lang="en-US" sz="305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576501" y="1184672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Definition Language (DDL) commands are used to define, modify, and manage the structure of database objects, such as tables. They essentially build the schema or blueprint of your database.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6501" y="1897142"/>
            <a:ext cx="7990999" cy="1675567"/>
          </a:xfrm>
          <a:prstGeom prst="roundRect">
            <a:avLst>
              <a:gd name="adj" fmla="val 1475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99361" y="1920002"/>
            <a:ext cx="658892" cy="1629847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805220" y="2580442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22916" y="2084665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22916" y="2425779"/>
            <a:ext cx="712172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to create new database objects, like tables, views, or indexes.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1422916" y="2874645"/>
            <a:ext cx="7121723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1" name="Shape 8"/>
          <p:cNvSpPr/>
          <p:nvPr/>
        </p:nvSpPr>
        <p:spPr>
          <a:xfrm>
            <a:off x="1414701" y="2874645"/>
            <a:ext cx="7138154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2" name="Text 9"/>
          <p:cNvSpPr/>
          <p:nvPr/>
        </p:nvSpPr>
        <p:spPr>
          <a:xfrm>
            <a:off x="1579364" y="2998113"/>
            <a:ext cx="680882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Students(ID INT, Name VARCHAR(50), Age INT, Grade CHAR(1));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76501" y="3737372"/>
            <a:ext cx="7990999" cy="1939171"/>
          </a:xfrm>
          <a:prstGeom prst="roundRect">
            <a:avLst>
              <a:gd name="adj" fmla="val 1274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9361" y="3760232"/>
            <a:ext cx="658892" cy="1893451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5" name="Text 12"/>
          <p:cNvSpPr/>
          <p:nvPr/>
        </p:nvSpPr>
        <p:spPr>
          <a:xfrm>
            <a:off x="805220" y="4552474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422916" y="3924895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ALTER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422916" y="4266009"/>
            <a:ext cx="712172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to modify the structure of an existing database object, such as adding a new column to a table.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1422916" y="4978479"/>
            <a:ext cx="7121723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19" name="Shape 16"/>
          <p:cNvSpPr/>
          <p:nvPr/>
        </p:nvSpPr>
        <p:spPr>
          <a:xfrm>
            <a:off x="1414701" y="4978479"/>
            <a:ext cx="7138154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0" name="Text 17"/>
          <p:cNvSpPr/>
          <p:nvPr/>
        </p:nvSpPr>
        <p:spPr>
          <a:xfrm>
            <a:off x="1579364" y="5101947"/>
            <a:ext cx="680882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ALTER TABLE Students ADD Address VARCHAR(50);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76501" y="5841206"/>
            <a:ext cx="7990999" cy="1939171"/>
          </a:xfrm>
          <a:prstGeom prst="roundRect">
            <a:avLst>
              <a:gd name="adj" fmla="val 1274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99361" y="5864066"/>
            <a:ext cx="658892" cy="1893451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23" name="Text 20"/>
          <p:cNvSpPr/>
          <p:nvPr/>
        </p:nvSpPr>
        <p:spPr>
          <a:xfrm>
            <a:off x="805220" y="6656308"/>
            <a:ext cx="24705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422916" y="6028730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DROP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1422916" y="6369844"/>
            <a:ext cx="712172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to delete an entire database object from the database, permanently removing its structure and data.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1422916" y="7082314"/>
            <a:ext cx="7121723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7" name="Shape 24"/>
          <p:cNvSpPr/>
          <p:nvPr/>
        </p:nvSpPr>
        <p:spPr>
          <a:xfrm>
            <a:off x="1414701" y="7082314"/>
            <a:ext cx="7138154" cy="510540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8" name="Text 25"/>
          <p:cNvSpPr/>
          <p:nvPr/>
        </p:nvSpPr>
        <p:spPr>
          <a:xfrm>
            <a:off x="1579364" y="7205782"/>
            <a:ext cx="680882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 TABLE Students;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631" y="526494"/>
            <a:ext cx="5895499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DML: </a:t>
            </a:r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Manipulation Language </a:t>
            </a:r>
            <a:endParaRPr lang="en-US" sz="35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66631" y="1372433"/>
            <a:ext cx="781073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Manipulation Language (DML) commands are used for managing data within database objects. These commands allow you to insert, update, and delete records, interacting directly with the information stored.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6631" y="2501027"/>
            <a:ext cx="7810738" cy="4378166"/>
          </a:xfrm>
          <a:prstGeom prst="roundRect">
            <a:avLst>
              <a:gd name="adj" fmla="val 653"/>
            </a:avLst>
          </a:prstGeom>
          <a:solidFill>
            <a:srgbClr val="315251"/>
          </a:solidFill>
          <a:ln/>
        </p:spPr>
      </p:sp>
      <p:sp>
        <p:nvSpPr>
          <p:cNvPr id="6" name="Shape 3"/>
          <p:cNvSpPr/>
          <p:nvPr/>
        </p:nvSpPr>
        <p:spPr>
          <a:xfrm>
            <a:off x="666631" y="2501027"/>
            <a:ext cx="3905369" cy="2493883"/>
          </a:xfrm>
          <a:prstGeom prst="roundRect">
            <a:avLst>
              <a:gd name="adj" fmla="val 1146"/>
            </a:avLst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857012" y="2691408"/>
            <a:ext cx="224099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INSERT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7012" y="3085624"/>
            <a:ext cx="323885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Adds new rows or records into a table.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857012" y="3909417"/>
            <a:ext cx="3238857" cy="895112"/>
          </a:xfrm>
          <a:prstGeom prst="roundRect">
            <a:avLst>
              <a:gd name="adj" fmla="val 3192"/>
            </a:avLst>
          </a:prstGeom>
          <a:solidFill>
            <a:srgbClr val="1F403F"/>
          </a:solidFill>
          <a:ln/>
        </p:spPr>
      </p:sp>
      <p:sp>
        <p:nvSpPr>
          <p:cNvPr id="10" name="Shape 7"/>
          <p:cNvSpPr/>
          <p:nvPr/>
        </p:nvSpPr>
        <p:spPr>
          <a:xfrm>
            <a:off x="847606" y="3909417"/>
            <a:ext cx="3257669" cy="895112"/>
          </a:xfrm>
          <a:prstGeom prst="roundRect">
            <a:avLst>
              <a:gd name="adj" fmla="val 3192"/>
            </a:avLst>
          </a:prstGeom>
          <a:solidFill>
            <a:srgbClr val="1F403F"/>
          </a:solidFill>
          <a:ln/>
        </p:spPr>
      </p:sp>
      <p:sp>
        <p:nvSpPr>
          <p:cNvPr id="11" name="Text 8"/>
          <p:cNvSpPr/>
          <p:nvPr/>
        </p:nvSpPr>
        <p:spPr>
          <a:xfrm>
            <a:off x="1037987" y="4052173"/>
            <a:ext cx="287690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Students VALUES(5,'Sara',20,'B');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4572000" y="2501027"/>
            <a:ext cx="3905369" cy="2493883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2000" y="2501027"/>
            <a:ext cx="22860" cy="2493883"/>
          </a:xfrm>
          <a:prstGeom prst="roundRect">
            <a:avLst>
              <a:gd name="adj" fmla="val 124994"/>
            </a:avLst>
          </a:prstGeom>
          <a:solidFill>
            <a:srgbClr val="347852"/>
          </a:solidFill>
          <a:ln/>
        </p:spPr>
      </p:sp>
      <p:sp>
        <p:nvSpPr>
          <p:cNvPr id="14" name="Text 11"/>
          <p:cNvSpPr/>
          <p:nvPr/>
        </p:nvSpPr>
        <p:spPr>
          <a:xfrm>
            <a:off x="5048131" y="2691408"/>
            <a:ext cx="224099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48131" y="3085624"/>
            <a:ext cx="323885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Modifies existing data within one or more rows of a table.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5048131" y="3909417"/>
            <a:ext cx="3238857" cy="895112"/>
          </a:xfrm>
          <a:prstGeom prst="roundRect">
            <a:avLst>
              <a:gd name="adj" fmla="val 3192"/>
            </a:avLst>
          </a:prstGeom>
          <a:solidFill>
            <a:srgbClr val="1F403F"/>
          </a:solidFill>
          <a:ln/>
        </p:spPr>
      </p:sp>
      <p:sp>
        <p:nvSpPr>
          <p:cNvPr id="17" name="Shape 14"/>
          <p:cNvSpPr/>
          <p:nvPr/>
        </p:nvSpPr>
        <p:spPr>
          <a:xfrm>
            <a:off x="5038725" y="3909417"/>
            <a:ext cx="3257669" cy="895112"/>
          </a:xfrm>
          <a:prstGeom prst="roundRect">
            <a:avLst>
              <a:gd name="adj" fmla="val 3192"/>
            </a:avLst>
          </a:prstGeom>
          <a:solidFill>
            <a:srgbClr val="1F403F"/>
          </a:solidFill>
          <a:ln/>
        </p:spPr>
      </p:sp>
      <p:sp>
        <p:nvSpPr>
          <p:cNvPr id="18" name="Text 15"/>
          <p:cNvSpPr/>
          <p:nvPr/>
        </p:nvSpPr>
        <p:spPr>
          <a:xfrm>
            <a:off x="5229106" y="4052173"/>
            <a:ext cx="2876907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Students SET Grade='A+' WHERE ID=2;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4333994" y="3509903"/>
            <a:ext cx="476131" cy="476131"/>
          </a:xfrm>
          <a:prstGeom prst="roundRect">
            <a:avLst>
              <a:gd name="adj" fmla="val 6001"/>
            </a:avLst>
          </a:prstGeom>
          <a:solidFill>
            <a:srgbClr val="123332"/>
          </a:solidFill>
          <a:ln w="22860">
            <a:solidFill>
              <a:srgbClr val="347852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057" y="3599200"/>
            <a:ext cx="238006" cy="297537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666631" y="4994910"/>
            <a:ext cx="7810738" cy="1884283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2" name="Shape 18"/>
          <p:cNvSpPr/>
          <p:nvPr/>
        </p:nvSpPr>
        <p:spPr>
          <a:xfrm>
            <a:off x="666631" y="4994910"/>
            <a:ext cx="7810738" cy="22860"/>
          </a:xfrm>
          <a:prstGeom prst="roundRect">
            <a:avLst>
              <a:gd name="adj" fmla="val 124994"/>
            </a:avLst>
          </a:prstGeom>
          <a:solidFill>
            <a:srgbClr val="347852"/>
          </a:solidFill>
          <a:ln/>
        </p:spPr>
      </p:sp>
      <p:sp>
        <p:nvSpPr>
          <p:cNvPr id="23" name="Text 19"/>
          <p:cNvSpPr/>
          <p:nvPr/>
        </p:nvSpPr>
        <p:spPr>
          <a:xfrm>
            <a:off x="857012" y="5185291"/>
            <a:ext cx="224099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DELETE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857012" y="5579507"/>
            <a:ext cx="714422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Removes one or more rows from a table based on specified conditions.</a:t>
            </a:r>
            <a:endParaRPr lang="en-US" sz="1450" dirty="0"/>
          </a:p>
        </p:txBody>
      </p:sp>
      <p:sp>
        <p:nvSpPr>
          <p:cNvPr id="25" name="Shape 21"/>
          <p:cNvSpPr/>
          <p:nvPr/>
        </p:nvSpPr>
        <p:spPr>
          <a:xfrm>
            <a:off x="857012" y="6098500"/>
            <a:ext cx="7144226" cy="59031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6" name="Shape 22"/>
          <p:cNvSpPr/>
          <p:nvPr/>
        </p:nvSpPr>
        <p:spPr>
          <a:xfrm>
            <a:off x="838200" y="6089252"/>
            <a:ext cx="7163038" cy="59031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  <p:sp>
        <p:nvSpPr>
          <p:cNvPr id="27" name="Text 23"/>
          <p:cNvSpPr/>
          <p:nvPr/>
        </p:nvSpPr>
        <p:spPr>
          <a:xfrm>
            <a:off x="1037987" y="6241256"/>
            <a:ext cx="678227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Students WHERE ID=4;</a:t>
            </a:r>
            <a:endParaRPr lang="en-US" sz="1450" dirty="0"/>
          </a:p>
        </p:txBody>
      </p:sp>
      <p:sp>
        <p:nvSpPr>
          <p:cNvPr id="28" name="Text 24"/>
          <p:cNvSpPr/>
          <p:nvPr/>
        </p:nvSpPr>
        <p:spPr>
          <a:xfrm>
            <a:off x="666631" y="7093387"/>
            <a:ext cx="781073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DML commands are essential for keeping your database content current and relevant.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809" y="543401"/>
            <a:ext cx="5324118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2650" dirty="0">
                <a:solidFill>
                  <a:schemeClr val="accent4">
                    <a:lumMod val="20000"/>
                    <a:lumOff val="8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DQL: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Query Language (DQL), </a:t>
            </a:r>
            <a:endParaRPr lang="en-US" sz="265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07802" y="1233487"/>
            <a:ext cx="1361479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Query Language (DQL), primarily represented by the </a:t>
            </a:r>
            <a:r>
              <a:rPr lang="en-US" sz="11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</a:t>
            </a: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statement, is used to retrieve data from a database. This is where you extract the insights from your stored information.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507802" y="1869222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5" name="Text 3"/>
          <p:cNvSpPr/>
          <p:nvPr/>
        </p:nvSpPr>
        <p:spPr>
          <a:xfrm>
            <a:off x="725329" y="1792129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All Records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25329" y="2168723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7" name="Shape 5"/>
          <p:cNvSpPr/>
          <p:nvPr/>
        </p:nvSpPr>
        <p:spPr>
          <a:xfrm>
            <a:off x="718185" y="2168723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8" name="Text 6"/>
          <p:cNvSpPr/>
          <p:nvPr/>
        </p:nvSpPr>
        <p:spPr>
          <a:xfrm>
            <a:off x="863203" y="2277547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Students;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25329" y="2781776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Retrieves every column and row from the table.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07802" y="3381196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725329" y="3304103"/>
            <a:ext cx="1846778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Specific Columns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25329" y="3680698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3" name="Shape 11"/>
          <p:cNvSpPr/>
          <p:nvPr/>
        </p:nvSpPr>
        <p:spPr>
          <a:xfrm>
            <a:off x="718185" y="3680698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4" name="Text 12"/>
          <p:cNvSpPr/>
          <p:nvPr/>
        </p:nvSpPr>
        <p:spPr>
          <a:xfrm>
            <a:off x="863203" y="3789521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Name, Grade FROM Students;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25329" y="4293751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Only fetches the specified columns.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7802" y="4893171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17" name="Text 15"/>
          <p:cNvSpPr/>
          <p:nvPr/>
        </p:nvSpPr>
        <p:spPr>
          <a:xfrm>
            <a:off x="725329" y="4816078"/>
            <a:ext cx="2405539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with Condition (WHERE)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25329" y="5192673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19" name="Shape 17"/>
          <p:cNvSpPr/>
          <p:nvPr/>
        </p:nvSpPr>
        <p:spPr>
          <a:xfrm>
            <a:off x="718185" y="5192673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0" name="Text 18"/>
          <p:cNvSpPr/>
          <p:nvPr/>
        </p:nvSpPr>
        <p:spPr>
          <a:xfrm>
            <a:off x="863203" y="5301496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WHERE Age &gt; 18;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725329" y="5805726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Filters rows based on a specific condition.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499866" y="1869222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23" name="Text 21"/>
          <p:cNvSpPr/>
          <p:nvPr/>
        </p:nvSpPr>
        <p:spPr>
          <a:xfrm>
            <a:off x="7717393" y="1792129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with ORDER BY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717393" y="2168723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5" name="Shape 23"/>
          <p:cNvSpPr/>
          <p:nvPr/>
        </p:nvSpPr>
        <p:spPr>
          <a:xfrm>
            <a:off x="7710249" y="2168723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26" name="Text 24"/>
          <p:cNvSpPr/>
          <p:nvPr/>
        </p:nvSpPr>
        <p:spPr>
          <a:xfrm>
            <a:off x="7855267" y="2277547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ORDER BY Name ASC;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7717393" y="2781776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Sorts the result set by one or more columns.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499866" y="3381196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29" name="Text 27"/>
          <p:cNvSpPr/>
          <p:nvPr/>
        </p:nvSpPr>
        <p:spPr>
          <a:xfrm>
            <a:off x="7717393" y="3304103"/>
            <a:ext cx="31453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Aggregate Functions (COUNT, AVG, MAX)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717393" y="3680698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31" name="Shape 29"/>
          <p:cNvSpPr/>
          <p:nvPr/>
        </p:nvSpPr>
        <p:spPr>
          <a:xfrm>
            <a:off x="7710249" y="3680698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32" name="Text 30"/>
          <p:cNvSpPr/>
          <p:nvPr/>
        </p:nvSpPr>
        <p:spPr>
          <a:xfrm>
            <a:off x="7855267" y="3789521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COUNT(*) AS TotalStudents FROM Students;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7717393" y="4293751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Performs calculations on a set of rows.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7499866" y="4893171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35" name="Text 33"/>
          <p:cNvSpPr/>
          <p:nvPr/>
        </p:nvSpPr>
        <p:spPr>
          <a:xfrm>
            <a:off x="7717393" y="4816078"/>
            <a:ext cx="1707237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with GROUP BY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7717393" y="5192673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37" name="Shape 35"/>
          <p:cNvSpPr/>
          <p:nvPr/>
        </p:nvSpPr>
        <p:spPr>
          <a:xfrm>
            <a:off x="7710249" y="5192673"/>
            <a:ext cx="6427113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38" name="Text 36"/>
          <p:cNvSpPr/>
          <p:nvPr/>
        </p:nvSpPr>
        <p:spPr>
          <a:xfrm>
            <a:off x="7855267" y="5301496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Grade, COUNT(*) FROM Students GROUP BY Grade;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7717393" y="5805726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Groups rows that have the same values in specified columns.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7499866" y="6405146"/>
            <a:ext cx="72509" cy="72509"/>
          </a:xfrm>
          <a:prstGeom prst="roundRect">
            <a:avLst>
              <a:gd name="adj" fmla="val 630542"/>
            </a:avLst>
          </a:prstGeom>
          <a:solidFill>
            <a:srgbClr val="EF9C82"/>
          </a:solidFill>
          <a:ln/>
        </p:spPr>
      </p:sp>
      <p:sp>
        <p:nvSpPr>
          <p:cNvPr id="41" name="Text 39"/>
          <p:cNvSpPr/>
          <p:nvPr/>
        </p:nvSpPr>
        <p:spPr>
          <a:xfrm>
            <a:off x="7717393" y="6328053"/>
            <a:ext cx="268271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 with LIKE (Pattern Matching)</a:t>
            </a:r>
            <a:endParaRPr lang="en-US" sz="1300" dirty="0"/>
          </a:p>
        </p:txBody>
      </p:sp>
      <p:sp>
        <p:nvSpPr>
          <p:cNvPr id="42" name="Shape 40"/>
          <p:cNvSpPr/>
          <p:nvPr/>
        </p:nvSpPr>
        <p:spPr>
          <a:xfrm>
            <a:off x="7717393" y="6704648"/>
            <a:ext cx="6412825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43" name="Shape 41"/>
          <p:cNvSpPr/>
          <p:nvPr/>
        </p:nvSpPr>
        <p:spPr>
          <a:xfrm>
            <a:off x="1" y="7713106"/>
            <a:ext cx="14630400" cy="449818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44" name="Text 42"/>
          <p:cNvSpPr/>
          <p:nvPr/>
        </p:nvSpPr>
        <p:spPr>
          <a:xfrm>
            <a:off x="7855267" y="6813471"/>
            <a:ext cx="613707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WHERE Name LIKE 'A%';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7717393" y="7317700"/>
            <a:ext cx="6412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Searches for patterns in text columns.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992" y="500658"/>
            <a:ext cx="6669881" cy="427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Connecting Data: Understanding SQL JOINs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8992" y="1219319"/>
            <a:ext cx="13612416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When data is spread across multiple related tables, </a:t>
            </a:r>
            <a:r>
              <a:rPr lang="en-US" sz="11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JOIN</a:t>
            </a: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clauses are used to combine rows from two or more tables based on a related column between them. This is crucial for retrieving comprehensive information.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8992" y="1993821"/>
            <a:ext cx="1978104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Tables for JOIN Examples: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08992" y="2353032"/>
            <a:ext cx="5232083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Students Table: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08992" y="2749391"/>
            <a:ext cx="5232083" cy="2128004"/>
          </a:xfrm>
          <a:prstGeom prst="roundRect">
            <a:avLst>
              <a:gd name="adj" fmla="val 10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6612" y="2757011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62107" y="2851904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1709261" y="2851904"/>
            <a:ext cx="38788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Name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16612" y="3179564"/>
            <a:ext cx="5216843" cy="422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62107" y="3274457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709261" y="3274457"/>
            <a:ext cx="38788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John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516612" y="3602117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62107" y="3697010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709261" y="3697010"/>
            <a:ext cx="38788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Priya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662107" y="4119563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1709261" y="4119563"/>
            <a:ext cx="38788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Ahmed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516612" y="4447223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62107" y="4542115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709261" y="4542115"/>
            <a:ext cx="387881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Neha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08992" y="5040987"/>
            <a:ext cx="5232083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Courses Table: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508992" y="5437346"/>
            <a:ext cx="5232083" cy="2128004"/>
          </a:xfrm>
          <a:prstGeom prst="roundRect">
            <a:avLst>
              <a:gd name="adj" fmla="val 10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16612" y="5444966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62107" y="5539859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CourseID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1709261" y="5539859"/>
            <a:ext cx="231005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CourseName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4317683" y="5539859"/>
            <a:ext cx="127039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StudentID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516612" y="5867519"/>
            <a:ext cx="5216843" cy="422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62107" y="5962412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101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1709261" y="5962412"/>
            <a:ext cx="231005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Math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4317683" y="5962412"/>
            <a:ext cx="127039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516612" y="6290072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62107" y="6384965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102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1709261" y="6384965"/>
            <a:ext cx="231005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Science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4317683" y="6384965"/>
            <a:ext cx="127039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516612" y="6712625"/>
            <a:ext cx="5216843" cy="422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62107" y="6807517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103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1709261" y="6807517"/>
            <a:ext cx="231005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English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4317683" y="6807517"/>
            <a:ext cx="127039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516612" y="7135178"/>
            <a:ext cx="5216843" cy="422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62107" y="7230070"/>
            <a:ext cx="74878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104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1709261" y="7230070"/>
            <a:ext cx="2310051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History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4317683" y="7230070"/>
            <a:ext cx="127039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100" dirty="0"/>
          </a:p>
        </p:txBody>
      </p:sp>
      <p:pic>
        <p:nvPicPr>
          <p:cNvPr id="4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32" y="1989296"/>
            <a:ext cx="218123" cy="272653"/>
          </a:xfrm>
          <a:prstGeom prst="rect">
            <a:avLst/>
          </a:prstGeom>
        </p:spPr>
      </p:pic>
      <p:sp>
        <p:nvSpPr>
          <p:cNvPr id="45" name="Text 42"/>
          <p:cNvSpPr/>
          <p:nvPr/>
        </p:nvSpPr>
        <p:spPr>
          <a:xfrm>
            <a:off x="6576060" y="2012037"/>
            <a:ext cx="171116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INNER JOIN</a:t>
            </a:r>
            <a:endParaRPr lang="en-US" sz="1300" dirty="0"/>
          </a:p>
        </p:txBody>
      </p:sp>
      <p:sp>
        <p:nvSpPr>
          <p:cNvPr id="46" name="Text 43"/>
          <p:cNvSpPr/>
          <p:nvPr/>
        </p:nvSpPr>
        <p:spPr>
          <a:xfrm>
            <a:off x="6576060" y="2371249"/>
            <a:ext cx="3449241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Returns rows when there is a match in both tables. Only students with courses, and courses with students.</a:t>
            </a:r>
            <a:endParaRPr lang="en-US" sz="1100" dirty="0"/>
          </a:p>
        </p:txBody>
      </p:sp>
      <p:sp>
        <p:nvSpPr>
          <p:cNvPr id="47" name="Shape 44"/>
          <p:cNvSpPr/>
          <p:nvPr/>
        </p:nvSpPr>
        <p:spPr>
          <a:xfrm>
            <a:off x="6576060" y="3233142"/>
            <a:ext cx="3449241" cy="916424"/>
          </a:xfrm>
          <a:prstGeom prst="roundRect">
            <a:avLst>
              <a:gd name="adj" fmla="val 2381"/>
            </a:avLst>
          </a:prstGeom>
          <a:solidFill>
            <a:srgbClr val="1F403F"/>
          </a:solidFill>
          <a:ln/>
        </p:spPr>
      </p:sp>
      <p:sp>
        <p:nvSpPr>
          <p:cNvPr id="48" name="Shape 45"/>
          <p:cNvSpPr/>
          <p:nvPr/>
        </p:nvSpPr>
        <p:spPr>
          <a:xfrm>
            <a:off x="508993" y="7565349"/>
            <a:ext cx="14121408" cy="619647"/>
          </a:xfrm>
          <a:prstGeom prst="roundRect">
            <a:avLst>
              <a:gd name="adj" fmla="val 2381"/>
            </a:avLst>
          </a:prstGeom>
          <a:solidFill>
            <a:srgbClr val="1F403F"/>
          </a:solidFill>
          <a:ln/>
        </p:spPr>
      </p:sp>
      <p:sp>
        <p:nvSpPr>
          <p:cNvPr id="49" name="Text 46"/>
          <p:cNvSpPr/>
          <p:nvPr/>
        </p:nvSpPr>
        <p:spPr>
          <a:xfrm>
            <a:off x="6714173" y="3342203"/>
            <a:ext cx="3173016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S.Name, C.CourseName FROM Students S INNER JOIN Courses C ON S.ID = C.StudentID;</a:t>
            </a:r>
            <a:endParaRPr lang="en-US" sz="1100" dirty="0"/>
          </a:p>
        </p:txBody>
      </p:sp>
      <p:pic>
        <p:nvPicPr>
          <p:cNvPr id="5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40" y="1989296"/>
            <a:ext cx="218123" cy="272653"/>
          </a:xfrm>
          <a:prstGeom prst="rect">
            <a:avLst/>
          </a:prstGeom>
        </p:spPr>
      </p:pic>
      <p:sp>
        <p:nvSpPr>
          <p:cNvPr id="51" name="Text 47"/>
          <p:cNvSpPr/>
          <p:nvPr/>
        </p:nvSpPr>
        <p:spPr>
          <a:xfrm>
            <a:off x="10679668" y="2012037"/>
            <a:ext cx="228909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LEFT JOIN (LEFT OUTER JOIN)</a:t>
            </a:r>
            <a:endParaRPr lang="en-US" sz="1300" dirty="0"/>
          </a:p>
        </p:txBody>
      </p:sp>
      <p:sp>
        <p:nvSpPr>
          <p:cNvPr id="52" name="Text 48"/>
          <p:cNvSpPr/>
          <p:nvPr/>
        </p:nvSpPr>
        <p:spPr>
          <a:xfrm>
            <a:off x="10679668" y="2371249"/>
            <a:ext cx="3449360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Returns all rows from the left table, and matching rows from the right table. If no match, NULL for right columns.</a:t>
            </a:r>
            <a:endParaRPr lang="en-US" sz="1100" dirty="0"/>
          </a:p>
        </p:txBody>
      </p:sp>
      <p:sp>
        <p:nvSpPr>
          <p:cNvPr id="53" name="Shape 49"/>
          <p:cNvSpPr/>
          <p:nvPr/>
        </p:nvSpPr>
        <p:spPr>
          <a:xfrm>
            <a:off x="10679668" y="3233142"/>
            <a:ext cx="3449360" cy="916424"/>
          </a:xfrm>
          <a:prstGeom prst="roundRect">
            <a:avLst>
              <a:gd name="adj" fmla="val 2381"/>
            </a:avLst>
          </a:prstGeom>
          <a:solidFill>
            <a:srgbClr val="1F403F"/>
          </a:solidFill>
          <a:ln/>
        </p:spPr>
      </p:sp>
      <p:sp>
        <p:nvSpPr>
          <p:cNvPr id="54" name="Shape 50"/>
          <p:cNvSpPr/>
          <p:nvPr/>
        </p:nvSpPr>
        <p:spPr>
          <a:xfrm>
            <a:off x="10672405" y="3233142"/>
            <a:ext cx="3463885" cy="916424"/>
          </a:xfrm>
          <a:prstGeom prst="roundRect">
            <a:avLst>
              <a:gd name="adj" fmla="val 2381"/>
            </a:avLst>
          </a:prstGeom>
          <a:solidFill>
            <a:srgbClr val="1F403F"/>
          </a:solidFill>
          <a:ln/>
        </p:spPr>
      </p:sp>
      <p:sp>
        <p:nvSpPr>
          <p:cNvPr id="55" name="Text 51"/>
          <p:cNvSpPr/>
          <p:nvPr/>
        </p:nvSpPr>
        <p:spPr>
          <a:xfrm>
            <a:off x="10817781" y="3342203"/>
            <a:ext cx="3173135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S.Name, C.CourseName FROM Students S LEFT JOIN Courses C ON S.ID = C.StudentID;</a:t>
            </a:r>
            <a:endParaRPr lang="en-US" sz="1100" dirty="0"/>
          </a:p>
        </p:txBody>
      </p:sp>
      <p:pic>
        <p:nvPicPr>
          <p:cNvPr id="5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32" y="4417695"/>
            <a:ext cx="218123" cy="272653"/>
          </a:xfrm>
          <a:prstGeom prst="rect">
            <a:avLst/>
          </a:prstGeom>
        </p:spPr>
      </p:pic>
      <p:sp>
        <p:nvSpPr>
          <p:cNvPr id="57" name="Text 52"/>
          <p:cNvSpPr/>
          <p:nvPr/>
        </p:nvSpPr>
        <p:spPr>
          <a:xfrm>
            <a:off x="6576060" y="4440436"/>
            <a:ext cx="256805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RIGHT JOIN (RIGHT OUTER JOIN)</a:t>
            </a:r>
            <a:endParaRPr lang="en-US" sz="1300" dirty="0"/>
          </a:p>
        </p:txBody>
      </p:sp>
      <p:sp>
        <p:nvSpPr>
          <p:cNvPr id="58" name="Text 53"/>
          <p:cNvSpPr/>
          <p:nvPr/>
        </p:nvSpPr>
        <p:spPr>
          <a:xfrm>
            <a:off x="6576060" y="4799648"/>
            <a:ext cx="7552968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Returns all rows from the right table, and matching rows from the left table. If no match, NULL for left columns.</a:t>
            </a:r>
            <a:endParaRPr lang="en-US" sz="1100" dirty="0"/>
          </a:p>
        </p:txBody>
      </p:sp>
      <p:sp>
        <p:nvSpPr>
          <p:cNvPr id="59" name="Shape 54"/>
          <p:cNvSpPr/>
          <p:nvPr/>
        </p:nvSpPr>
        <p:spPr>
          <a:xfrm>
            <a:off x="6576060" y="5196007"/>
            <a:ext cx="7552968" cy="450890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60" name="Shape 55"/>
          <p:cNvSpPr/>
          <p:nvPr/>
        </p:nvSpPr>
        <p:spPr>
          <a:xfrm>
            <a:off x="6568797" y="5196007"/>
            <a:ext cx="7567493" cy="450890"/>
          </a:xfrm>
          <a:prstGeom prst="roundRect">
            <a:avLst>
              <a:gd name="adj" fmla="val 4839"/>
            </a:avLst>
          </a:prstGeom>
          <a:solidFill>
            <a:srgbClr val="1F403F"/>
          </a:solidFill>
          <a:ln/>
        </p:spPr>
      </p:sp>
      <p:sp>
        <p:nvSpPr>
          <p:cNvPr id="61" name="Text 56"/>
          <p:cNvSpPr/>
          <p:nvPr/>
        </p:nvSpPr>
        <p:spPr>
          <a:xfrm>
            <a:off x="6714173" y="5305068"/>
            <a:ext cx="7276743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S.Name, C.CourseName FROM Students S RIGHT JOIN Courses C ON S.ID = C.StudentID;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518" y="759023"/>
            <a:ext cx="7205901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Commands: A Comprehensive Overview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28518" y="1429583"/>
            <a:ext cx="808696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commands are categorized based on their function, allowing for structured interaction with databases.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8518" y="1840825"/>
            <a:ext cx="15240" cy="5218390"/>
          </a:xfrm>
          <a:prstGeom prst="roundRect">
            <a:avLst>
              <a:gd name="adj" fmla="val 148635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543758" y="1840825"/>
            <a:ext cx="8086963" cy="153816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94730" y="1991797"/>
            <a:ext cx="293322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DDL: Data Definition Language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94730" y="2348865"/>
            <a:ext cx="7785021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Commands like </a:t>
            </a:r>
            <a:r>
              <a:rPr lang="en-US" sz="115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CREATE, ALTER, DROP</a:t>
            </a: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are used to define and modify the database structure.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94730" y="2760107"/>
            <a:ext cx="7785021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10" name="Shape 7"/>
          <p:cNvSpPr/>
          <p:nvPr/>
        </p:nvSpPr>
        <p:spPr>
          <a:xfrm>
            <a:off x="687229" y="2760107"/>
            <a:ext cx="7800023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11" name="Text 8"/>
          <p:cNvSpPr/>
          <p:nvPr/>
        </p:nvSpPr>
        <p:spPr>
          <a:xfrm>
            <a:off x="838200" y="2873335"/>
            <a:ext cx="749808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highlight>
                  <a:srgbClr val="EDEC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Students(...);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43758" y="3680936"/>
            <a:ext cx="8086963" cy="153816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94730" y="3831908"/>
            <a:ext cx="328814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DML: Data Manipulation Language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94730" y="4188976"/>
            <a:ext cx="7785021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Commands such as </a:t>
            </a:r>
            <a:r>
              <a:rPr lang="en-US" sz="115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INSERT, UPDATE, DELETE</a:t>
            </a: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are used to manage the data within tables.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694730" y="4600218"/>
            <a:ext cx="7785021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87229" y="4600218"/>
            <a:ext cx="7800023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17" name="Text 14"/>
          <p:cNvSpPr/>
          <p:nvPr/>
        </p:nvSpPr>
        <p:spPr>
          <a:xfrm>
            <a:off x="838200" y="4713446"/>
            <a:ext cx="749808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highlight>
                  <a:srgbClr val="EDEC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Students VALUES(...);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43758" y="5521047"/>
            <a:ext cx="8086963" cy="1538168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9" name="Text 16"/>
          <p:cNvSpPr/>
          <p:nvPr/>
        </p:nvSpPr>
        <p:spPr>
          <a:xfrm>
            <a:off x="694730" y="5672018"/>
            <a:ext cx="2564725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DQL: Data Query Language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94730" y="6029087"/>
            <a:ext cx="7785021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Primarily the </a:t>
            </a:r>
            <a:r>
              <a:rPr lang="en-US" sz="115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</a:t>
            </a:r>
            <a:r>
              <a:rPr lang="en-US" sz="11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statement, used for retrieving specific data from tables.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94730" y="6440329"/>
            <a:ext cx="7785021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22" name="Shape 19"/>
          <p:cNvSpPr/>
          <p:nvPr/>
        </p:nvSpPr>
        <p:spPr>
          <a:xfrm>
            <a:off x="687229" y="6440329"/>
            <a:ext cx="7800023" cy="467916"/>
          </a:xfrm>
          <a:prstGeom prst="roundRect">
            <a:avLst>
              <a:gd name="adj" fmla="val 4841"/>
            </a:avLst>
          </a:prstGeom>
          <a:solidFill>
            <a:srgbClr val="EDECE7"/>
          </a:solidFill>
          <a:ln/>
        </p:spPr>
      </p:sp>
      <p:sp>
        <p:nvSpPr>
          <p:cNvPr id="23" name="Text 20"/>
          <p:cNvSpPr/>
          <p:nvPr/>
        </p:nvSpPr>
        <p:spPr>
          <a:xfrm>
            <a:off x="838200" y="6553557"/>
            <a:ext cx="7498080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highlight>
                  <a:srgbClr val="EDEC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 WHERE Age &gt; 18;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528518" y="7228999"/>
            <a:ext cx="808696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these categories is key to effective database management and powerful data querying.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8896" y="42745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460862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 appreciate your attention and hope this overview helps you embark on your database journey.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656403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Any Questions?</a:t>
            </a:r>
            <a:endParaRPr lang="en-US" sz="1850" dirty="0"/>
          </a:p>
        </p:txBody>
      </p:sp>
      <p:sp>
        <p:nvSpPr>
          <p:cNvPr id="7" name="Shape 22">
            <a:extLst>
              <a:ext uri="{FF2B5EF4-FFF2-40B4-BE49-F238E27FC236}">
                <a16:creationId xmlns:a16="http://schemas.microsoft.com/office/drawing/2014/main" id="{DE0FA374-0B25-F198-589D-DDA46D8C9CBC}"/>
              </a:ext>
            </a:extLst>
          </p:cNvPr>
          <p:cNvSpPr/>
          <p:nvPr/>
        </p:nvSpPr>
        <p:spPr>
          <a:xfrm>
            <a:off x="0" y="7639288"/>
            <a:ext cx="14630400" cy="590312"/>
          </a:xfrm>
          <a:prstGeom prst="roundRect">
            <a:avLst>
              <a:gd name="adj" fmla="val 4840"/>
            </a:avLst>
          </a:prstGeom>
          <a:solidFill>
            <a:srgbClr val="1F403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960</Words>
  <Application>Microsoft Office PowerPoint</Application>
  <PresentationFormat>Custom</PresentationFormat>
  <Paragraphs>138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Quattrocento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MANAV</dc:creator>
  <cp:lastModifiedBy>Manav Prajapati</cp:lastModifiedBy>
  <cp:revision>4</cp:revision>
  <dcterms:created xsi:type="dcterms:W3CDTF">2025-09-09T05:16:00Z</dcterms:created>
  <dcterms:modified xsi:type="dcterms:W3CDTF">2025-09-09T09:46:07Z</dcterms:modified>
</cp:coreProperties>
</file>